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35DB"/>
    <a:srgbClr val="1A7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5" autoAdjust="0"/>
    <p:restoredTop sz="94660"/>
  </p:normalViewPr>
  <p:slideViewPr>
    <p:cSldViewPr>
      <p:cViewPr>
        <p:scale>
          <a:sx n="100" d="100"/>
          <a:sy n="100" d="100"/>
        </p:scale>
        <p:origin x="-12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23F8F-EE3B-4BA2-A99F-C2934BF9A052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651CD-046B-48DB-8AEA-1E72E961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90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acrl/standards/informationliteracycompetency#ildef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ig6.com/media/freestuff/big6card.gi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big6.com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651CD-046B-48DB-8AEA-1E72E96178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472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Definition: </a:t>
            </a:r>
            <a:r>
              <a:rPr lang="en-US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http://www.ala.org/acrl/standards/informationliteracycompetency#ildef</a:t>
            </a:r>
            <a:r>
              <a:rPr lang="en-US" sz="1200" b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sz="1200" b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 smtClean="0"/>
              <a:t>Image:</a:t>
            </a:r>
            <a:r>
              <a:rPr lang="en-US" baseline="0" dirty="0" smtClean="0"/>
              <a:t> http://www.flickr.com/photos/danahlongley/4472897115/, Common Core: http://www.islma.org/pdf-ISAIL/8th%20ISAIL%202011.pdf 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651CD-046B-48DB-8AEA-1E72E96178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42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Big</a:t>
            </a:r>
            <a:r>
              <a:rPr lang="en-US" baseline="0" dirty="0" smtClean="0"/>
              <a:t> 6 Image: </a:t>
            </a:r>
            <a:r>
              <a:rPr lang="en-US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http://big6.com/media/freestuff/big6card.gif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Benefits: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http://www.ala.org/acrl/standards/informationliteracycompetency#ildef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Handouts: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http://big6.com/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651CD-046B-48DB-8AEA-1E72E96178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463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260944F3-5E4E-4CF7-A3A3-6E7B78ED59E4}" type="datetimeFigureOut">
              <a:rPr lang="en-US" smtClean="0"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B611BCE-F171-4D77-99BF-544BD874218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hyperlink" Target="http://www.google.com/url?sa=i&amp;rct=j&amp;q=&amp;esrc=s&amp;frm=1&amp;source=images&amp;cd=&amp;cad=rja&amp;docid=vHxpKRPHFGXT9M&amp;tbnid=u_hpsaYVdBcBSM:&amp;ved=0CAUQjRw&amp;url=http://old.unit5.org/pjhs/athletics/track/index.htm&amp;ei=ZUR7UdrZLs_zqQGm_IDwDA&amp;bvm=bv.45645796,d.aWM&amp;psig=AFQjCNEQ8FKOWcPtiZf3AH_wqbQDisU-Ag&amp;ust=136711932932761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url?sa=i&amp;rct=j&amp;q=&amp;source=images&amp;cd=&amp;cad=rja&amp;docid=tY9vRGH-iJkyrM&amp;tbnid=EmfaLNJf7bP2pM:&amp;ved=0CAUQjRw&amp;url=http://www.flickr.com/photos/danahlongley/4472897115/&amp;ei=KDh7Uf6gHcTBrgHatYCoBg&amp;bvm=bv.45645796,d.aWM&amp;psig=AFQjCNFzf93ENfZW0LqmmnzMR4kNiikswQ&amp;ust=136711619751918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ig6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gif"/><Relationship Id="rId4" Type="http://schemas.openxmlformats.org/officeDocument/2006/relationships/hyperlink" Target="http://www.janetsinfo.com/big6info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3276599"/>
            <a:ext cx="9144000" cy="270556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pPr algn="ctr"/>
            <a:endParaRPr lang="en-US" sz="3200" dirty="0" smtClean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a:endParaRPr>
          </a:p>
          <a:p>
            <a:r>
              <a:rPr lang="en-US" sz="8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       What do we think and know about information literacy?</a:t>
            </a:r>
            <a:endParaRPr lang="en-US" sz="8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7200" i="0" dirty="0">
                <a:solidFill>
                  <a:srgbClr val="5535DB"/>
                </a:solidFill>
              </a:rPr>
              <a:t>Poll Everywhere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5600" dirty="0"/>
              <a:t>What is information literacy?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5600" dirty="0"/>
              <a:t>How well do you implement information literacy into your </a:t>
            </a:r>
            <a:endParaRPr lang="en-US" sz="5600" dirty="0" smtClean="0"/>
          </a:p>
          <a:p>
            <a:pPr marL="457200" lvl="1" indent="0" algn="l">
              <a:buNone/>
            </a:pPr>
            <a:r>
              <a:rPr lang="en-US" sz="5600" dirty="0" smtClean="0"/>
              <a:t>       instruction</a:t>
            </a:r>
            <a:r>
              <a:rPr lang="en-US" sz="5600" dirty="0"/>
              <a:t>?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5600" dirty="0"/>
              <a:t>Are information literacy skills being taught across the curriculum </a:t>
            </a:r>
          </a:p>
          <a:p>
            <a:pPr marL="457200" lvl="1" indent="0">
              <a:buNone/>
            </a:pPr>
            <a:r>
              <a:rPr lang="en-US" sz="5600" dirty="0" smtClean="0"/>
              <a:t>       using </a:t>
            </a:r>
            <a:r>
              <a:rPr lang="en-US" sz="5600" dirty="0"/>
              <a:t>common expectations and </a:t>
            </a:r>
            <a:r>
              <a:rPr lang="en-US" sz="5600" dirty="0" smtClean="0"/>
              <a:t>language? </a:t>
            </a:r>
          </a:p>
          <a:p>
            <a:pPr marL="457200" lvl="1" indent="0">
              <a:buNone/>
            </a:pPr>
            <a:endParaRPr lang="en-US" sz="5800" dirty="0" smtClean="0"/>
          </a:p>
          <a:p>
            <a:pPr marL="457200" lvl="1" indent="0">
              <a:buNone/>
            </a:pPr>
            <a:r>
              <a:rPr lang="en-US" sz="8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What are some obstacles preventing our students </a:t>
            </a:r>
          </a:p>
          <a:p>
            <a:pPr marL="457200" lvl="1" indent="0">
              <a:buNone/>
            </a:pPr>
            <a:r>
              <a:rPr lang="en-US" sz="80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f</a:t>
            </a:r>
            <a:r>
              <a:rPr lang="en-US" sz="8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rom being information literate?</a:t>
            </a:r>
            <a:endParaRPr lang="en-US" sz="8000" dirty="0"/>
          </a:p>
          <a:p>
            <a:endParaRPr lang="en-US" sz="1600" b="1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915400" cy="8159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1600" b="0" dirty="0" smtClean="0">
                <a:solidFill>
                  <a:srgbClr val="5535DB"/>
                </a:solidFill>
              </a:rPr>
              <a:t>C&amp;I 445 - Rebecca Pabst</a:t>
            </a:r>
            <a:r>
              <a:rPr lang="en-US" sz="4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700" b="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Information Literacy Action Plan</a:t>
            </a:r>
            <a:r>
              <a:rPr lang="en-US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b="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Presented to Parkside Junior High School Staff at August opening institute </a:t>
            </a:r>
            <a:endParaRPr lang="en-US" sz="1600" b="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2111">
            <a:off x="6285828" y="3996296"/>
            <a:ext cx="2690909" cy="1838708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19050" y="1295400"/>
            <a:ext cx="9042438" cy="20313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Need: </a:t>
            </a:r>
            <a:r>
              <a:rPr lang="en-US" i="1" dirty="0" smtClean="0"/>
              <a:t>To establish common expectations and language for information literacy instruction at PJHS</a:t>
            </a:r>
          </a:p>
          <a:p>
            <a:r>
              <a:rPr lang="en-US" b="1" i="1" dirty="0" smtClean="0">
                <a:solidFill>
                  <a:srgbClr val="5535DB"/>
                </a:solidFill>
              </a:rPr>
              <a:t>Proposal: </a:t>
            </a:r>
            <a:r>
              <a:rPr lang="en-US" i="1" dirty="0" smtClean="0"/>
              <a:t>Implement the use of the Big 6 Skills across the curriculum</a:t>
            </a:r>
          </a:p>
          <a:p>
            <a:r>
              <a:rPr 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Goal: </a:t>
            </a:r>
            <a:r>
              <a:rPr lang="en-US" i="1" dirty="0" smtClean="0"/>
              <a:t>To improve teacher and student awareness and use of the Big 6 Skills throughout the 2013-2014 school year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Process: </a:t>
            </a:r>
            <a:r>
              <a:rPr lang="en-US" i="1" dirty="0" smtClean="0">
                <a:solidFill>
                  <a:schemeClr val="bg1"/>
                </a:solidFill>
              </a:rPr>
              <a:t>Utilize 1-2 Big 6 skills each quarter in your classroom</a:t>
            </a:r>
            <a:endParaRPr lang="en-US" b="1" i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1028" name="Picture 4" descr="http://old.unit5.org/pjhs/athletics/track/images/python_title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7584">
            <a:off x="155575" y="152400"/>
            <a:ext cx="2359026" cy="685668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61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arm5.staticflickr.com/4024/4472897115_7497b680ca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0119">
            <a:off x="6372036" y="568021"/>
            <a:ext cx="2514600" cy="2556411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601980"/>
            <a:ext cx="8991600" cy="6179820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Information Literacy Definition</a:t>
            </a:r>
          </a:p>
          <a:p>
            <a:pPr lvl="2"/>
            <a:r>
              <a:rPr lang="en-US" sz="1400" dirty="0"/>
              <a:t>recognize when information is needed and have the ability to locate, </a:t>
            </a:r>
            <a:endParaRPr lang="en-US" sz="1400" dirty="0" smtClean="0"/>
          </a:p>
          <a:p>
            <a:pPr marL="179388" lvl="2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evaluate</a:t>
            </a:r>
            <a:r>
              <a:rPr lang="en-US" sz="1400" dirty="0"/>
              <a:t>, and use effectively the needed </a:t>
            </a:r>
            <a:r>
              <a:rPr lang="en-US" sz="1400" dirty="0" smtClean="0"/>
              <a:t>information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Information Literate Students Should be able to:</a:t>
            </a:r>
          </a:p>
          <a:p>
            <a:pPr lvl="2"/>
            <a:r>
              <a:rPr lang="en-US" sz="1400" dirty="0"/>
              <a:t>Determine the extent of information needed</a:t>
            </a:r>
          </a:p>
          <a:p>
            <a:pPr lvl="2"/>
            <a:r>
              <a:rPr lang="en-US" sz="1400" dirty="0"/>
              <a:t>Access the needed information effectively and efficiently</a:t>
            </a:r>
          </a:p>
          <a:p>
            <a:pPr lvl="2"/>
            <a:r>
              <a:rPr lang="en-US" sz="1400" dirty="0"/>
              <a:t>Evaluate information and its sources critically</a:t>
            </a:r>
          </a:p>
          <a:p>
            <a:pPr lvl="2"/>
            <a:r>
              <a:rPr lang="en-US" sz="1400" dirty="0"/>
              <a:t>Incorporate selected information into one’s knowledge base</a:t>
            </a:r>
          </a:p>
          <a:p>
            <a:pPr lvl="2"/>
            <a:r>
              <a:rPr lang="en-US" sz="1400" dirty="0"/>
              <a:t>Use information effectively to accomplish a specific purpose</a:t>
            </a:r>
          </a:p>
          <a:p>
            <a:pPr lvl="2"/>
            <a:r>
              <a:rPr lang="en-US" sz="1400" dirty="0"/>
              <a:t>Understand the economic, legal, and social issues surrounding the use of information, and access and use information ethically and </a:t>
            </a:r>
            <a:r>
              <a:rPr lang="en-US" sz="1400" dirty="0" smtClean="0"/>
              <a:t>legally</a:t>
            </a:r>
          </a:p>
          <a:p>
            <a:pPr marL="179388" lvl="2" indent="0">
              <a:buNone/>
            </a:pPr>
            <a:endParaRPr lang="en-US" sz="800" dirty="0" smtClean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a:endParaRPr>
          </a:p>
          <a:p>
            <a:pPr marL="179388" lvl="2" indent="0">
              <a:buNone/>
            </a:pPr>
            <a:r>
              <a:rPr lang="en-US" sz="2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How does information literacy/Big 6 support our </a:t>
            </a:r>
            <a:r>
              <a:rPr lang="en-US" sz="2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School Improvement Plan </a:t>
            </a:r>
            <a:r>
              <a:rPr lang="en-US" sz="2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and </a:t>
            </a:r>
            <a:r>
              <a:rPr lang="en-US" sz="2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Common Core?</a:t>
            </a:r>
          </a:p>
          <a:p>
            <a:pPr lvl="2"/>
            <a:r>
              <a:rPr lang="en-US" sz="1400" dirty="0" smtClean="0"/>
              <a:t>It will support our school mission to “build a literate community.”</a:t>
            </a:r>
          </a:p>
          <a:p>
            <a:pPr lvl="1"/>
            <a:r>
              <a:rPr lang="en-US" sz="1800" dirty="0" smtClean="0">
                <a:solidFill>
                  <a:srgbClr val="5535DB"/>
                </a:solidFill>
              </a:rPr>
              <a:t>Common Core Standards Addressed through Information Literacy/Big 6</a:t>
            </a:r>
          </a:p>
          <a:p>
            <a:pPr lvl="2"/>
            <a:r>
              <a:rPr lang="en-US" sz="1400" dirty="0" smtClean="0"/>
              <a:t>Writing: Text Types &amp; Purposes, Research to Build &amp; Present Knowledge, Production &amp; Distribution of Writing</a:t>
            </a:r>
          </a:p>
          <a:p>
            <a:pPr lvl="2"/>
            <a:r>
              <a:rPr lang="en-US" sz="1400" dirty="0" smtClean="0"/>
              <a:t>Reading Informational Text: Integration of Knowledge &amp; Ideas</a:t>
            </a:r>
          </a:p>
          <a:p>
            <a:pPr lvl="2"/>
            <a:r>
              <a:rPr lang="en-US" sz="1400" dirty="0" smtClean="0"/>
              <a:t>Speaking &amp; Listening: Comprehension &amp; Collaboration</a:t>
            </a:r>
          </a:p>
          <a:p>
            <a:pPr lvl="1"/>
            <a:endParaRPr lang="en-US" sz="1400" dirty="0">
              <a:solidFill>
                <a:srgbClr val="5535DB"/>
              </a:solidFill>
            </a:endParaRPr>
          </a:p>
          <a:p>
            <a:pPr lvl="2"/>
            <a:endParaRPr lang="en-US" sz="1400" dirty="0"/>
          </a:p>
          <a:p>
            <a:pPr lvl="2"/>
            <a:endParaRPr lang="en-US" sz="14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lvl="2"/>
            <a:endParaRPr lang="en-US" sz="1400" dirty="0"/>
          </a:p>
          <a:p>
            <a:pPr marL="457200" lvl="1" indent="-28575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38100"/>
            <a:ext cx="9001124" cy="533401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What is information literacy?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63975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1981200" cy="5334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6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The Big 6</a:t>
            </a:r>
            <a:endParaRPr lang="en-US" sz="2600" b="1" dirty="0"/>
          </a:p>
        </p:txBody>
      </p:sp>
      <p:sp>
        <p:nvSpPr>
          <p:cNvPr id="4" name="Rectangle 3"/>
          <p:cNvSpPr/>
          <p:nvPr/>
        </p:nvSpPr>
        <p:spPr>
          <a:xfrm>
            <a:off x="2667000" y="76200"/>
            <a:ext cx="6400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Benefits:</a:t>
            </a:r>
          </a:p>
          <a:p>
            <a:pPr marL="742950" lvl="2" indent="-285750">
              <a:buFont typeface="Arial" pitchFamily="34" charset="0"/>
              <a:buChar char="•"/>
            </a:pPr>
            <a:r>
              <a:rPr lang="en-US" sz="1400" dirty="0"/>
              <a:t>Essential skills, a model of the information problem-solving process, simple, widely applicable, </a:t>
            </a:r>
            <a:r>
              <a:rPr lang="en-US" sz="1400" dirty="0" smtClean="0"/>
              <a:t> &amp; easy </a:t>
            </a:r>
            <a:r>
              <a:rPr lang="en-US" sz="1400" dirty="0"/>
              <a:t>to implement, </a:t>
            </a:r>
            <a:r>
              <a:rPr lang="en-US" sz="1400" dirty="0" smtClean="0"/>
              <a:t>powerful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>
                <a:solidFill>
                  <a:srgbClr val="FF0000"/>
                </a:solidFill>
              </a:rPr>
              <a:t>Resource Folder:</a:t>
            </a:r>
            <a:endParaRPr lang="en-US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The Big 6 Skills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Big 6 Instructional Unit Design Template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Big 6 Skills Classroom Posters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5 W’s of Website Evaluation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5535DB"/>
                </a:solidFill>
              </a:rPr>
              <a:t>Goals/Timeline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Implement 1-2 Skills per quarter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Share out/collaborate at monthly faculty meetings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School-wide use of The Big 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Strong understanding of The Big 6 by teachers and students by the end of the 2013-2014 school year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Links: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u="sng" dirty="0">
                <a:hlinkClick r:id="rId3"/>
              </a:rPr>
              <a:t>http://big6.com/</a:t>
            </a:r>
            <a:r>
              <a:rPr lang="en-US" sz="1400" dirty="0"/>
              <a:t> 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www.janetsinfo.com/big6info.htm</a:t>
            </a:r>
            <a:r>
              <a:rPr lang="en-US" sz="1400" dirty="0" smtClean="0"/>
              <a:t> 	</a:t>
            </a: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solidFill>
                <a:srgbClr val="5535DB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5" name="Picture 4" descr="http://big6.com/media/freestuff/big6card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2438400" cy="46482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997545"/>
              </p:ext>
            </p:extLst>
          </p:nvPr>
        </p:nvGraphicFramePr>
        <p:xfrm>
          <a:off x="2895600" y="3962400"/>
          <a:ext cx="6096000" cy="174244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55500" dist="50800" dir="5400000" sy="-100000" algn="bl" rotWithShape="0"/>
                </a:effectLst>
                <a:tableStyleId>{7DF18680-E054-41AD-8BC1-D1AEF772440D}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Quarter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Quarter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Quarter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Quarter 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Task Definition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Information Seeking</a:t>
                      </a:r>
                      <a:r>
                        <a:rPr lang="en-US" sz="1400" baseline="0" dirty="0" smtClean="0"/>
                        <a:t> Strategies</a:t>
                      </a:r>
                    </a:p>
                    <a:p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Location &amp; access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Use</a:t>
                      </a:r>
                      <a:r>
                        <a:rPr lang="en-US" sz="1400" baseline="0" dirty="0" smtClean="0"/>
                        <a:t> of Information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Synthesis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Evaluation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499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311</TotalTime>
  <Words>442</Words>
  <Application>Microsoft Office PowerPoint</Application>
  <PresentationFormat>On-screen Show (4:3)</PresentationFormat>
  <Paragraphs>70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Mylar</vt:lpstr>
      <vt:lpstr>C&amp;I 445 - Rebecca Pabst Information Literacy Action Plan Presented to Parkside Junior High School Staff at August opening institute </vt:lpstr>
      <vt:lpstr>What is information literacy?</vt:lpstr>
      <vt:lpstr>The Big 6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Rebecca Pabst Information Literacy Action Plan</dc:title>
  <dc:creator>Joel</dc:creator>
  <cp:lastModifiedBy>Joel</cp:lastModifiedBy>
  <cp:revision>27</cp:revision>
  <dcterms:created xsi:type="dcterms:W3CDTF">2013-04-27T01:56:40Z</dcterms:created>
  <dcterms:modified xsi:type="dcterms:W3CDTF">2013-04-27T21:10:58Z</dcterms:modified>
</cp:coreProperties>
</file>